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2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AB95C-A00C-490F-A01C-A5C58EE34C9E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0D67A-2363-42EE-B2AA-60508B622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0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D6DC65-95B0-4482-AFAF-0DC026FAE65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07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19C78-6175-4672-AAEF-DD87264936BA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1795" name="Rectangle 3"/>
          <p:cNvSpPr>
            <a:spLocks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493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66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31863" defTabSz="9493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98588" defTabSz="9493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863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209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781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353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925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15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0" y="8685213"/>
            <a:ext cx="29702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388620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874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76250" defTabSz="9874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49325" defTabSz="9874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425575" defTabSz="9874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900238" defTabSz="9874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574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8146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718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7290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15</a:t>
            </a:r>
          </a:p>
        </p:txBody>
      </p:sp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0" y="8683625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18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0225"/>
            <a:ext cx="503237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38" tIns="50800" rIns="96838" bIns="50800"/>
          <a:lstStyle/>
          <a:p>
            <a:r>
              <a:rPr lang="en-US" altLang="en-US"/>
              <a:t>Learning Objective: 3</a:t>
            </a:r>
            <a:endParaRPr lang="en-CA" altLang="en-US"/>
          </a:p>
          <a:p>
            <a:r>
              <a:rPr lang="en-CA" altLang="en-US"/>
              <a:t>Pages </a:t>
            </a:r>
            <a:r>
              <a:rPr lang="en-US" altLang="en-US"/>
              <a:t>280-281</a:t>
            </a:r>
          </a:p>
        </p:txBody>
      </p:sp>
      <p:sp>
        <p:nvSpPr>
          <p:cNvPr id="161803" name="Rectangle 1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1633776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F7035-A18E-42B5-8A56-E22E904877F6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6384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493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66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31863" defTabSz="9493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98588" defTabSz="9493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863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209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781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353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925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17</a:t>
            </a: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8685213"/>
            <a:ext cx="29702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846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388620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874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76250" defTabSz="9874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49325" defTabSz="9874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425575" defTabSz="9874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900238" defTabSz="9874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574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8146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718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7290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17</a:t>
            </a:r>
          </a:p>
        </p:txBody>
      </p:sp>
      <p:sp>
        <p:nvSpPr>
          <p:cNvPr id="163848" name="Rectangle 8"/>
          <p:cNvSpPr>
            <a:spLocks noChangeArrowheads="1"/>
          </p:cNvSpPr>
          <p:nvPr/>
        </p:nvSpPr>
        <p:spPr bwMode="auto">
          <a:xfrm>
            <a:off x="0" y="8683625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849" name="Rectangle 9"/>
          <p:cNvSpPr>
            <a:spLocks noChangeArrowheads="1"/>
          </p:cNvSpPr>
          <p:nvPr/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8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0225"/>
            <a:ext cx="503237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38" tIns="50800" rIns="96838" bIns="50800"/>
          <a:lstStyle/>
          <a:p>
            <a:r>
              <a:rPr lang="en-US" altLang="en-US"/>
              <a:t>Learning Objective: 3</a:t>
            </a:r>
            <a:endParaRPr lang="en-CA" altLang="en-US"/>
          </a:p>
          <a:p>
            <a:r>
              <a:rPr lang="en-CA" altLang="en-US"/>
              <a:t>Pages </a:t>
            </a:r>
            <a:r>
              <a:rPr lang="en-US" altLang="en-US"/>
              <a:t>281</a:t>
            </a:r>
            <a:endParaRPr lang="en-CA" altLang="en-US"/>
          </a:p>
          <a:p>
            <a:endParaRPr lang="en-CA" altLang="en-US"/>
          </a:p>
        </p:txBody>
      </p:sp>
      <p:sp>
        <p:nvSpPr>
          <p:cNvPr id="163851" name="Rectangle 1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1218502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8B86AF-D6AC-4751-8E5B-A3ED4EB3C499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493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66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31863" defTabSz="9493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98588" defTabSz="9493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863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209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781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353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925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16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0" y="8685213"/>
            <a:ext cx="29702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388620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874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76250" defTabSz="9874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49325" defTabSz="9874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425575" defTabSz="9874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900238" defTabSz="9874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574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8146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718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7290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16</a:t>
            </a: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0" y="8683625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5897" name="Rectangle 9"/>
          <p:cNvSpPr>
            <a:spLocks noChangeArrowheads="1"/>
          </p:cNvSpPr>
          <p:nvPr/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58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0225"/>
            <a:ext cx="503237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38" tIns="50800" rIns="96838" bIns="50800"/>
          <a:lstStyle/>
          <a:p>
            <a:r>
              <a:rPr lang="en-US" altLang="en-US"/>
              <a:t>Learning Objective: 3</a:t>
            </a:r>
            <a:endParaRPr lang="en-CA" altLang="en-US"/>
          </a:p>
          <a:p>
            <a:r>
              <a:rPr lang="en-CA" altLang="en-US"/>
              <a:t>Pages </a:t>
            </a:r>
            <a:r>
              <a:rPr lang="en-US" altLang="en-US"/>
              <a:t>281-282</a:t>
            </a:r>
            <a:endParaRPr lang="en-CA" altLang="en-US"/>
          </a:p>
          <a:p>
            <a:endParaRPr lang="en-CA" altLang="en-US"/>
          </a:p>
        </p:txBody>
      </p:sp>
      <p:sp>
        <p:nvSpPr>
          <p:cNvPr id="165899" name="Rectangle 1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37642077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ED82D9-931E-41C7-B76F-D75A57932E48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068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4ECC6-A76C-4B69-A009-47B071DD0C2F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908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2BFCCB-4F6F-4662-8F31-4BBD8C427487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9523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2AF80-19DF-42DF-8AEA-54811E4C326D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54873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3ACA06-25DE-4622-9193-997CFFD1187D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0128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4B0FB-BA0A-4B25-97B4-081BF78D694B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0659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6FA3C1-3DA6-47C3-BFFA-93AA51DF72EC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939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22CBC-C16F-4218-A26C-F50E8D927DC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0738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0119A3-CE3F-4712-9048-96A3973D80D8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015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630B4B-EF78-43DF-9855-BD7560C42D4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632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DCC8D94-AFDE-46DE-B937-6822221CD3C9}" type="slidenum">
              <a:rPr lang="en-US" altLang="en-US" smtClean="0"/>
              <a:pPr eaLnBrk="1" hangingPunct="1"/>
              <a:t>7</a:t>
            </a:fld>
            <a:endParaRPr lang="en-US" alt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487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A8BDA0-7CFC-430D-BFBB-A55A1847B998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493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66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31863" defTabSz="9493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98588" defTabSz="9493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863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209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781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353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925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5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0" y="8685213"/>
            <a:ext cx="29702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5655" name="Rectangle 7"/>
          <p:cNvSpPr>
            <a:spLocks noChangeArrowheads="1"/>
          </p:cNvSpPr>
          <p:nvPr/>
        </p:nvSpPr>
        <p:spPr bwMode="auto">
          <a:xfrm>
            <a:off x="388620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874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76250" defTabSz="9874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49325" defTabSz="9874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425575" defTabSz="9874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900238" defTabSz="9874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574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8146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718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7290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5</a:t>
            </a:r>
          </a:p>
        </p:txBody>
      </p:sp>
      <p:sp>
        <p:nvSpPr>
          <p:cNvPr id="155656" name="Rectangle 8"/>
          <p:cNvSpPr>
            <a:spLocks noChangeArrowheads="1"/>
          </p:cNvSpPr>
          <p:nvPr/>
        </p:nvSpPr>
        <p:spPr bwMode="auto">
          <a:xfrm>
            <a:off x="0" y="8683625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5657" name="Rectangle 9"/>
          <p:cNvSpPr>
            <a:spLocks noChangeArrowheads="1"/>
          </p:cNvSpPr>
          <p:nvPr/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56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0225"/>
            <a:ext cx="503237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38" tIns="50800" rIns="96838" bIns="50800"/>
          <a:lstStyle/>
          <a:p>
            <a:pPr>
              <a:spcBef>
                <a:spcPct val="20000"/>
              </a:spcBef>
            </a:pPr>
            <a:r>
              <a:rPr lang="en-US" altLang="en-US" dirty="0"/>
              <a:t>Learning Objective: 2</a:t>
            </a:r>
            <a:endParaRPr lang="en-CA" altLang="en-US" sz="1400" dirty="0">
              <a:latin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en-CA" altLang="en-US" sz="1400" dirty="0">
                <a:latin typeface="Times New Roman" pitchFamily="18" charset="0"/>
              </a:rPr>
              <a:t>Page </a:t>
            </a:r>
            <a:r>
              <a:rPr lang="en-US" altLang="en-US" sz="1400" dirty="0">
                <a:latin typeface="Times New Roman" pitchFamily="18" charset="0"/>
              </a:rPr>
              <a:t>275</a:t>
            </a:r>
            <a:endParaRPr lang="en-CA" altLang="en-US" sz="1400" dirty="0">
              <a:latin typeface="Times New Roman" pitchFamily="18" charset="0"/>
            </a:endParaRPr>
          </a:p>
        </p:txBody>
      </p:sp>
      <p:sp>
        <p:nvSpPr>
          <p:cNvPr id="155659" name="Rectangle 1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2016277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E42D3-9BF6-46B7-97B5-49237C3ED47F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0225"/>
            <a:ext cx="5032375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Learning Objective: 2</a:t>
            </a:r>
          </a:p>
          <a:p>
            <a:r>
              <a:rPr lang="en-US" altLang="en-US"/>
              <a:t>Pages 277-278</a:t>
            </a:r>
          </a:p>
        </p:txBody>
      </p:sp>
    </p:spTree>
    <p:extLst>
      <p:ext uri="{BB962C8B-B14F-4D97-AF65-F5344CB8AC3E}">
        <p14:creationId xmlns:p14="http://schemas.microsoft.com/office/powerpoint/2010/main" val="2383361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7084FE-1DFF-4CBD-B5F0-61309F379E8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Learning Objective: 2</a:t>
            </a:r>
          </a:p>
          <a:p>
            <a:r>
              <a:rPr lang="en-CA" altLang="en-US"/>
              <a:t>Page 279</a:t>
            </a:r>
          </a:p>
        </p:txBody>
      </p:sp>
    </p:spTree>
    <p:extLst>
      <p:ext uri="{BB962C8B-B14F-4D97-AF65-F5344CB8AC3E}">
        <p14:creationId xmlns:p14="http://schemas.microsoft.com/office/powerpoint/2010/main" val="2189899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C1D2301-6E23-405D-A7CD-6D54FE85F3CD}" type="slidenum">
              <a:rPr lang="en-US" altLang="en-US" smtClean="0"/>
              <a:pPr eaLnBrk="1" hangingPunct="1"/>
              <a:t>13</a:t>
            </a:fld>
            <a:endParaRPr lang="en-US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028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8EE067-EBAC-4DA2-BF73-791903C58ED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493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66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31863" defTabSz="9493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98588" defTabSz="9493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863725" defTabSz="9493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209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781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353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92525" defTabSz="9493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12</a:t>
            </a: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0" y="8685213"/>
            <a:ext cx="29702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9751" name="Rectangle 7"/>
          <p:cNvSpPr>
            <a:spLocks noChangeArrowheads="1"/>
          </p:cNvSpPr>
          <p:nvPr/>
        </p:nvSpPr>
        <p:spPr bwMode="auto">
          <a:xfrm>
            <a:off x="388620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defTabSz="987425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76250" defTabSz="987425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949325" defTabSz="987425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425575" defTabSz="987425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900238" defTabSz="987425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3574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8146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2718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729038" defTabSz="9874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/>
            <a:r>
              <a:rPr lang="en-CA" altLang="en-US" sz="1000" i="1">
                <a:latin typeface="Times New Roman" pitchFamily="18" charset="0"/>
              </a:rPr>
              <a:t>12</a:t>
            </a:r>
          </a:p>
        </p:txBody>
      </p:sp>
      <p:sp>
        <p:nvSpPr>
          <p:cNvPr id="159752" name="Rectangle 8"/>
          <p:cNvSpPr>
            <a:spLocks noChangeArrowheads="1"/>
          </p:cNvSpPr>
          <p:nvPr/>
        </p:nvSpPr>
        <p:spPr bwMode="auto">
          <a:xfrm>
            <a:off x="0" y="8683625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9753" name="Rectangle 9"/>
          <p:cNvSpPr>
            <a:spLocks noChangeArrowheads="1"/>
          </p:cNvSpPr>
          <p:nvPr/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97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0225"/>
            <a:ext cx="5032375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38" tIns="50800" rIns="96838" bIns="50800"/>
          <a:lstStyle/>
          <a:p>
            <a:r>
              <a:rPr lang="en-US" altLang="en-US"/>
              <a:t>Learning Objective: 3</a:t>
            </a:r>
            <a:endParaRPr lang="en-CA" altLang="en-US"/>
          </a:p>
          <a:p>
            <a:r>
              <a:rPr lang="en-CA" altLang="en-US"/>
              <a:t>Page </a:t>
            </a:r>
            <a:r>
              <a:rPr lang="en-US" altLang="en-US"/>
              <a:t>280</a:t>
            </a:r>
            <a:endParaRPr lang="en-CA" altLang="en-US"/>
          </a:p>
        </p:txBody>
      </p:sp>
      <p:sp>
        <p:nvSpPr>
          <p:cNvPr id="159755" name="Rectangle 1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53729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55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7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2064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99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3681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19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31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80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0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6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1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297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4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5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89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7A09D-F036-431E-B0C0-2D0727B36848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5EA042-945F-48F7-88E8-C1C94CA3F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3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.org/en/documents/udh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83820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LW1210 – Labour Law in Canada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654426"/>
            <a:ext cx="6400800" cy="1752600"/>
          </a:xfrm>
        </p:spPr>
        <p:txBody>
          <a:bodyPr/>
          <a:lstStyle/>
          <a:p>
            <a:r>
              <a:rPr lang="en-CA" dirty="0" smtClean="0"/>
              <a:t>Stage 1 - Unions in Canada – a background</a:t>
            </a:r>
          </a:p>
          <a:p>
            <a:endParaRPr lang="en-CA" dirty="0"/>
          </a:p>
          <a:p>
            <a:r>
              <a:rPr lang="en-CA" dirty="0" smtClean="0"/>
              <a:t>With </a:t>
            </a:r>
          </a:p>
          <a:p>
            <a:r>
              <a:rPr lang="en-CA" dirty="0" smtClean="0"/>
              <a:t>Paul Tilley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6894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Trends in Union Membership</a:t>
            </a:r>
            <a:endParaRPr lang="en-CA" alt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sz="2000"/>
              <a:t>Unions are experiencing difficulties in attracting new members</a:t>
            </a:r>
          </a:p>
          <a:p>
            <a:pPr>
              <a:lnSpc>
                <a:spcPct val="110000"/>
              </a:lnSpc>
            </a:pPr>
            <a:r>
              <a:rPr lang="en-US" altLang="en-US" sz="2000">
                <a:solidFill>
                  <a:srgbClr val="EC945E"/>
                </a:solidFill>
              </a:rPr>
              <a:t>Union membership</a:t>
            </a:r>
            <a:r>
              <a:rPr lang="en-US" altLang="en-US" sz="2000"/>
              <a:t> as a percentage of the total workforce is </a:t>
            </a:r>
            <a:r>
              <a:rPr lang="en-US" altLang="en-US" sz="2000">
                <a:solidFill>
                  <a:srgbClr val="EC945E"/>
                </a:solidFill>
              </a:rPr>
              <a:t>declining</a:t>
            </a:r>
            <a:r>
              <a:rPr lang="en-US" altLang="en-US" sz="2000"/>
              <a:t> (less than one-third)</a:t>
            </a:r>
          </a:p>
          <a:p>
            <a:pPr>
              <a:lnSpc>
                <a:spcPct val="110000"/>
              </a:lnSpc>
            </a:pPr>
            <a:r>
              <a:rPr lang="en-US" altLang="en-US" sz="2000">
                <a:solidFill>
                  <a:srgbClr val="EC945E"/>
                </a:solidFill>
              </a:rPr>
              <a:t>Diversity</a:t>
            </a:r>
            <a:r>
              <a:rPr lang="en-US" altLang="en-US" sz="2000"/>
              <a:t> in the workforce consists of </a:t>
            </a:r>
            <a:br>
              <a:rPr lang="en-US" altLang="en-US" sz="2000"/>
            </a:br>
            <a:r>
              <a:rPr lang="en-US" altLang="en-US" sz="2000"/>
              <a:t>non-traditional members of a union </a:t>
            </a:r>
          </a:p>
          <a:p>
            <a:pPr lvl="1"/>
            <a:r>
              <a:rPr lang="en-US" altLang="en-US" sz="1800"/>
              <a:t>women, ethnic minorities</a:t>
            </a:r>
          </a:p>
          <a:p>
            <a:pPr>
              <a:lnSpc>
                <a:spcPct val="110000"/>
              </a:lnSpc>
            </a:pPr>
            <a:r>
              <a:rPr lang="en-US" altLang="en-US" sz="2000"/>
              <a:t>Employers are engaging in more </a:t>
            </a:r>
            <a:r>
              <a:rPr lang="en-US" altLang="en-US" sz="2000">
                <a:solidFill>
                  <a:srgbClr val="EC945E"/>
                </a:solidFill>
              </a:rPr>
              <a:t>anti-union activities</a:t>
            </a:r>
            <a:r>
              <a:rPr lang="en-US" altLang="en-US" sz="2000"/>
              <a:t>, including more employee-friendly workplaces</a:t>
            </a:r>
            <a:endParaRPr lang="en-CA" alt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240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9-</a:t>
            </a:r>
            <a:fld id="{47F9683D-4B28-4071-91BE-7AC494101583}" type="slidenum">
              <a:rPr lang="en-US" altLang="en-US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83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altLang="en-US"/>
              <a:t>Unionism Today</a:t>
            </a:r>
            <a:endParaRPr lang="en-US" altLang="en-US"/>
          </a:p>
        </p:txBody>
      </p:sp>
      <p:sp>
        <p:nvSpPr>
          <p:cNvPr id="230403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CA" altLang="en-US" sz="2400"/>
              <a:t>Unions today emphasize </a:t>
            </a:r>
          </a:p>
          <a:p>
            <a:pPr lvl="1">
              <a:lnSpc>
                <a:spcPct val="150000"/>
              </a:lnSpc>
            </a:pPr>
            <a:r>
              <a:rPr lang="en-CA" altLang="en-US" sz="2000"/>
              <a:t>job security</a:t>
            </a:r>
          </a:p>
          <a:p>
            <a:pPr lvl="1">
              <a:lnSpc>
                <a:spcPct val="150000"/>
              </a:lnSpc>
            </a:pPr>
            <a:r>
              <a:rPr lang="en-CA" altLang="en-US" sz="2000"/>
              <a:t>gaining or maintaining benefits</a:t>
            </a:r>
          </a:p>
          <a:p>
            <a:pPr>
              <a:lnSpc>
                <a:spcPct val="150000"/>
              </a:lnSpc>
            </a:pPr>
            <a:r>
              <a:rPr lang="en-CA" altLang="en-US" sz="2400"/>
              <a:t>Unions must co-operate with employers to ensure survival of unions and companies</a:t>
            </a:r>
          </a:p>
          <a:p>
            <a:pPr>
              <a:lnSpc>
                <a:spcPct val="150000"/>
              </a:lnSpc>
            </a:pPr>
            <a:r>
              <a:rPr lang="en-CA" altLang="en-US" sz="2400"/>
              <a:t>Perhaps unionism will increase to help young people avoid being stuck in low-wage jobs</a:t>
            </a:r>
          </a:p>
          <a:p>
            <a:endParaRPr lang="en-US" alt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240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9-</a:t>
            </a:r>
            <a:fld id="{71D35133-6E3C-4601-819C-7681010AAC2A}" type="slidenum">
              <a:rPr lang="en-US" altLang="en-US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Labour Movement Today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Unionization rate: 29.7% (female workers: 31.1%, male workers: 28.2%)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“The highest unionization rates were in public sector industries”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In 2011, 74.7% of public sector workers were covered by a collective agreement, but only 17.5% of private sector workers.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“a wage premium exists, which, after controlling for employee and workplace characteristics, has been estimated at 7.7%”</a:t>
            </a:r>
          </a:p>
        </p:txBody>
      </p:sp>
    </p:spTree>
    <p:extLst>
      <p:ext uri="{BB962C8B-B14F-4D97-AF65-F5344CB8AC3E}">
        <p14:creationId xmlns:p14="http://schemas.microsoft.com/office/powerpoint/2010/main" val="281022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Growth of Social Programs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1600201"/>
            <a:ext cx="7543800" cy="45307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Old Age Pensions (1927)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Blind Persons’ Allowance (1937)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Unemployment Insurance (1941)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Family Allowances (1944)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Old Age Security (1951)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Hospital Insurance (1957)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Canada Pension Plan (1966)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Canada Assistance Plan (1966)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Guaranteed Income Supplement (1966)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Medical Insurance (1968)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U.I. expanded (1971)</a:t>
            </a:r>
          </a:p>
        </p:txBody>
      </p:sp>
    </p:spTree>
    <p:extLst>
      <p:ext uri="{BB962C8B-B14F-4D97-AF65-F5344CB8AC3E}">
        <p14:creationId xmlns:p14="http://schemas.microsoft.com/office/powerpoint/2010/main" val="15227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31" name="Rectangle 11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7772400" cy="1066800"/>
          </a:xfrm>
          <a:ln/>
        </p:spPr>
        <p:txBody>
          <a:bodyPr/>
          <a:lstStyle/>
          <a:p>
            <a:r>
              <a:rPr lang="en-US" altLang="en-US" sz="3200"/>
              <a:t>The Legal Environment for</a:t>
            </a:r>
            <a:r>
              <a:rPr lang="en-CA" altLang="en-US" sz="3200"/>
              <a:t> </a:t>
            </a:r>
            <a:br>
              <a:rPr lang="en-CA" altLang="en-US" sz="3200"/>
            </a:br>
            <a:r>
              <a:rPr lang="en-CA" altLang="en-US" sz="3200"/>
              <a:t>Unions in Canada</a:t>
            </a:r>
          </a:p>
        </p:txBody>
      </p:sp>
      <p:sp>
        <p:nvSpPr>
          <p:cNvPr id="158732" name="Rectangle 1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77500" lnSpcReduction="20000"/>
          </a:bodyPr>
          <a:lstStyle/>
          <a:p>
            <a:pPr>
              <a:lnSpc>
                <a:spcPct val="140000"/>
              </a:lnSpc>
            </a:pPr>
            <a:r>
              <a:rPr lang="en-CA" altLang="en-US" sz="2400" dirty="0"/>
              <a:t>1867: </a:t>
            </a:r>
            <a:r>
              <a:rPr lang="en-CA" altLang="en-US" sz="2400" dirty="0" smtClean="0"/>
              <a:t>British North America </a:t>
            </a:r>
            <a:r>
              <a:rPr lang="en-CA" altLang="en-US" sz="2400" dirty="0"/>
              <a:t>Act</a:t>
            </a:r>
          </a:p>
          <a:p>
            <a:pPr>
              <a:lnSpc>
                <a:spcPct val="140000"/>
              </a:lnSpc>
            </a:pPr>
            <a:r>
              <a:rPr lang="en-CA" altLang="en-US" sz="2400" dirty="0" smtClean="0"/>
              <a:t>1900</a:t>
            </a:r>
            <a:r>
              <a:rPr lang="en-CA" altLang="en-US" sz="2400" dirty="0"/>
              <a:t>: Conciliation Act</a:t>
            </a:r>
          </a:p>
          <a:p>
            <a:pPr>
              <a:lnSpc>
                <a:spcPct val="140000"/>
              </a:lnSpc>
            </a:pPr>
            <a:r>
              <a:rPr lang="en-CA" altLang="en-US" sz="2400" dirty="0"/>
              <a:t>1907: Industrial Disputes Investigation Act</a:t>
            </a:r>
          </a:p>
          <a:p>
            <a:pPr>
              <a:lnSpc>
                <a:spcPct val="140000"/>
              </a:lnSpc>
            </a:pPr>
            <a:r>
              <a:rPr lang="en-CA" altLang="en-US" sz="2400" dirty="0"/>
              <a:t>1943: Privy Council Order 1003</a:t>
            </a:r>
          </a:p>
          <a:p>
            <a:pPr>
              <a:lnSpc>
                <a:spcPct val="140000"/>
              </a:lnSpc>
            </a:pPr>
            <a:r>
              <a:rPr lang="en-CA" altLang="en-US" sz="2400" dirty="0" smtClean="0"/>
              <a:t>The </a:t>
            </a:r>
            <a:r>
              <a:rPr lang="en-CA" altLang="en-US" sz="2400" dirty="0"/>
              <a:t>Canada Labour Code</a:t>
            </a:r>
          </a:p>
          <a:p>
            <a:pPr>
              <a:lnSpc>
                <a:spcPct val="140000"/>
              </a:lnSpc>
            </a:pPr>
            <a:r>
              <a:rPr lang="en-CA" altLang="en-US" sz="2400" dirty="0"/>
              <a:t>Canada Industrial Relations Regulations of the Canada Labour </a:t>
            </a:r>
            <a:r>
              <a:rPr lang="en-CA" altLang="en-US" sz="2400" dirty="0" smtClean="0"/>
              <a:t>Code</a:t>
            </a:r>
          </a:p>
          <a:p>
            <a:pPr>
              <a:lnSpc>
                <a:spcPct val="140000"/>
              </a:lnSpc>
            </a:pPr>
            <a:r>
              <a:rPr lang="en-CA" altLang="en-US" sz="2400" dirty="0" smtClean="0"/>
              <a:t>1982 Constitution (+ Charter of Rights and Freedoms)</a:t>
            </a:r>
            <a:endParaRPr lang="en-CA" altLang="en-US" sz="2400" dirty="0"/>
          </a:p>
        </p:txBody>
      </p:sp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458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7" name="Rectangle 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altLang="en-US"/>
              <a:t>Canadian Labour Code </a:t>
            </a:r>
          </a:p>
        </p:txBody>
      </p:sp>
      <p:sp>
        <p:nvSpPr>
          <p:cNvPr id="160778" name="Rectangle 10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altLang="en-US" sz="2400"/>
              <a:t>Labour legislation for firms operating under parliamentary authority </a:t>
            </a:r>
          </a:p>
          <a:p>
            <a:pPr lvl="1">
              <a:lnSpc>
                <a:spcPct val="90000"/>
              </a:lnSpc>
              <a:buFont typeface="Webdings" pitchFamily="18" charset="2"/>
              <a:buNone/>
            </a:pPr>
            <a:r>
              <a:rPr lang="en-CA" altLang="en-US" sz="1800"/>
              <a:t>(federal jurisdiction according to the Constitution Act)</a:t>
            </a:r>
          </a:p>
          <a:p>
            <a:pPr lvl="1">
              <a:lnSpc>
                <a:spcPct val="90000"/>
              </a:lnSpc>
            </a:pPr>
            <a:r>
              <a:rPr lang="en-CA" altLang="en-US" sz="2000"/>
              <a:t>fair employment practices</a:t>
            </a:r>
          </a:p>
          <a:p>
            <a:pPr lvl="1">
              <a:lnSpc>
                <a:spcPct val="90000"/>
              </a:lnSpc>
            </a:pPr>
            <a:r>
              <a:rPr lang="en-CA" altLang="en-US" sz="2000"/>
              <a:t>wages and work hours</a:t>
            </a:r>
          </a:p>
          <a:p>
            <a:pPr lvl="1">
              <a:lnSpc>
                <a:spcPct val="90000"/>
              </a:lnSpc>
            </a:pPr>
            <a:r>
              <a:rPr lang="en-CA" altLang="en-US" sz="2000"/>
              <a:t>vacations and holidays</a:t>
            </a:r>
          </a:p>
          <a:p>
            <a:pPr lvl="1">
              <a:lnSpc>
                <a:spcPct val="90000"/>
              </a:lnSpc>
            </a:pPr>
            <a:r>
              <a:rPr lang="en-CA" altLang="en-US" sz="2000"/>
              <a:t>maternity benefits and sick leave</a:t>
            </a:r>
          </a:p>
          <a:p>
            <a:pPr lvl="1">
              <a:lnSpc>
                <a:spcPct val="90000"/>
              </a:lnSpc>
            </a:pPr>
            <a:r>
              <a:rPr lang="en-CA" altLang="en-US" sz="2000"/>
              <a:t>employee safety  </a:t>
            </a:r>
          </a:p>
          <a:p>
            <a:pPr lvl="1">
              <a:lnSpc>
                <a:spcPct val="90000"/>
              </a:lnSpc>
            </a:pPr>
            <a:r>
              <a:rPr lang="en-CA" altLang="en-US" sz="2000"/>
              <a:t>job and income security</a:t>
            </a:r>
          </a:p>
          <a:p>
            <a:pPr lvl="1">
              <a:lnSpc>
                <a:spcPct val="90000"/>
              </a:lnSpc>
            </a:pPr>
            <a:r>
              <a:rPr lang="en-CA" altLang="en-US" sz="2000"/>
              <a:t>industrial relations regulations</a:t>
            </a:r>
          </a:p>
        </p:txBody>
      </p:sp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6390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5" name="Rectangle 9"/>
          <p:cNvSpPr>
            <a:spLocks noGrp="1" noChangeArrowheads="1"/>
          </p:cNvSpPr>
          <p:nvPr>
            <p:ph type="title"/>
          </p:nvPr>
        </p:nvSpPr>
        <p:spPr>
          <a:xfrm>
            <a:off x="2590800" y="304800"/>
            <a:ext cx="7772400" cy="838200"/>
          </a:xfrm>
          <a:ln/>
        </p:spPr>
        <p:txBody>
          <a:bodyPr>
            <a:normAutofit/>
          </a:bodyPr>
          <a:lstStyle/>
          <a:p>
            <a:r>
              <a:rPr lang="en-US" altLang="en-US" sz="2800"/>
              <a:t>Canada </a:t>
            </a:r>
            <a:r>
              <a:rPr lang="en-CA" altLang="en-US" sz="2800"/>
              <a:t>Industrial Relations Regulations</a:t>
            </a:r>
          </a:p>
        </p:txBody>
      </p:sp>
      <p:sp>
        <p:nvSpPr>
          <p:cNvPr id="162826" name="Rectangle 10"/>
          <p:cNvSpPr>
            <a:spLocks noGrp="1" noChangeArrowheads="1"/>
          </p:cNvSpPr>
          <p:nvPr>
            <p:ph idx="1"/>
          </p:nvPr>
        </p:nvSpPr>
        <p:spPr>
          <a:xfrm>
            <a:off x="2586038" y="1766888"/>
            <a:ext cx="7700962" cy="4113212"/>
          </a:xfrm>
          <a:ln/>
        </p:spPr>
        <p:txBody>
          <a:bodyPr>
            <a:normAutofit/>
          </a:bodyPr>
          <a:lstStyle/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n-CA" altLang="en-US" sz="2400"/>
              <a:t>Right to join a trade union</a:t>
            </a:r>
          </a:p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n-CA" altLang="en-US" sz="2400"/>
              <a:t>Canada Labour Relations Board (certification procedures)</a:t>
            </a:r>
          </a:p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n-CA" altLang="en-US" sz="2400"/>
              <a:t>Acquisition or termination of bargaining rights</a:t>
            </a:r>
          </a:p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n-CA" altLang="en-US" sz="2400"/>
              <a:t>Bargaining and Agreement rules</a:t>
            </a:r>
          </a:p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n-CA" altLang="en-US" sz="2400"/>
              <a:t>Conciliation officer appointment </a:t>
            </a:r>
          </a:p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n-CA" altLang="en-US" sz="2400"/>
              <a:t>Conditions for legal strike or lockout</a:t>
            </a:r>
          </a:p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n-CA" altLang="en-US" sz="2400"/>
              <a:t>Methods to promote peace</a:t>
            </a:r>
          </a:p>
        </p:txBody>
      </p:sp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9705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3" name="Rectangle 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altLang="en-US" sz="3200"/>
              <a:t>Provincial Labour Legislation</a:t>
            </a:r>
          </a:p>
        </p:txBody>
      </p:sp>
      <p:sp>
        <p:nvSpPr>
          <p:cNvPr id="164874" name="Rectangle 10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CA" altLang="en-US" sz="2400"/>
              <a:t>Labour legislation for firms operating under provincial authority </a:t>
            </a:r>
          </a:p>
          <a:p>
            <a:pPr lvl="1">
              <a:lnSpc>
                <a:spcPct val="130000"/>
              </a:lnSpc>
            </a:pPr>
            <a:r>
              <a:rPr lang="en-CA" altLang="en-US" sz="2000"/>
              <a:t>Similar to Canada Labour Code</a:t>
            </a:r>
          </a:p>
          <a:p>
            <a:pPr lvl="1">
              <a:lnSpc>
                <a:spcPct val="130000"/>
              </a:lnSpc>
            </a:pPr>
            <a:r>
              <a:rPr lang="en-CA" altLang="en-US" sz="2000"/>
              <a:t>Laws vary across provinces</a:t>
            </a:r>
          </a:p>
          <a:p>
            <a:pPr lvl="1">
              <a:lnSpc>
                <a:spcPct val="130000"/>
              </a:lnSpc>
            </a:pPr>
            <a:r>
              <a:rPr lang="en-CA" altLang="en-US" sz="2000"/>
              <a:t>Laws are frequently revised</a:t>
            </a:r>
          </a:p>
          <a:p>
            <a:pPr>
              <a:lnSpc>
                <a:spcPct val="130000"/>
              </a:lnSpc>
            </a:pPr>
            <a:r>
              <a:rPr lang="en-CA" altLang="en-US" sz="2400"/>
              <a:t>Administering labour relations is </a:t>
            </a:r>
            <a:br>
              <a:rPr lang="en-CA" altLang="en-US" sz="2400"/>
            </a:br>
            <a:r>
              <a:rPr lang="en-CA" altLang="en-US" sz="2400"/>
              <a:t>complex and time-consuming</a:t>
            </a:r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2540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Union Membership in Canada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Union Density</a:t>
            </a:r>
          </a:p>
          <a:p>
            <a:pPr lvl="1"/>
            <a:r>
              <a:rPr lang="en-US" altLang="en-US"/>
              <a:t>The proportion of paid workers who are union members and who have signed union membership cards.</a:t>
            </a:r>
          </a:p>
          <a:p>
            <a:pPr lvl="1"/>
            <a:r>
              <a:rPr lang="en-US" altLang="en-US"/>
              <a:t>A commonly used indicator of the strength and potential influence of the labour movement in a country.</a:t>
            </a:r>
          </a:p>
          <a:p>
            <a:pPr lvl="1"/>
            <a:r>
              <a:rPr lang="en-US" altLang="en-US"/>
              <a:t>Peaked at 39% in Canada in mid-1980s.</a:t>
            </a:r>
          </a:p>
          <a:p>
            <a:pPr lvl="1"/>
            <a:r>
              <a:rPr lang="en-US" altLang="en-US"/>
              <a:t>Though unionization in Canada is much higher      than in the U.S., decline of unionization is a mounting concern among Canadian union organizers.</a:t>
            </a:r>
          </a:p>
          <a:p>
            <a:pPr lvl="1">
              <a:buFont typeface="Wingdings" pitchFamily="2" charset="2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758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Industrial Relations in Canada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Fight for unions in Canada fraught with adversity going back to the 18</a:t>
            </a:r>
            <a:r>
              <a:rPr lang="en-US" altLang="en-US" baseline="30000" dirty="0"/>
              <a:t>th</a:t>
            </a:r>
            <a:r>
              <a:rPr lang="en-US" altLang="en-US" dirty="0"/>
              <a:t> century</a:t>
            </a:r>
          </a:p>
          <a:p>
            <a:pPr lvl="1"/>
            <a:r>
              <a:rPr lang="en-US" altLang="en-US" dirty="0"/>
              <a:t>Employers strongly opposed to unions</a:t>
            </a:r>
          </a:p>
          <a:p>
            <a:pPr lvl="1"/>
            <a:r>
              <a:rPr lang="en-US" altLang="en-US" dirty="0"/>
              <a:t>Questionable anti-union tactics used to suppress union advancement</a:t>
            </a:r>
          </a:p>
          <a:p>
            <a:pPr lvl="2"/>
            <a:r>
              <a:rPr lang="en-US" altLang="en-US" dirty="0" smtClean="0"/>
              <a:t>Banning </a:t>
            </a:r>
            <a:r>
              <a:rPr lang="en-US" altLang="en-US" dirty="0"/>
              <a:t>public union meetings </a:t>
            </a:r>
          </a:p>
          <a:p>
            <a:pPr lvl="2"/>
            <a:r>
              <a:rPr lang="en-US" altLang="en-US" dirty="0"/>
              <a:t>Hiring strikebreakers and goons</a:t>
            </a:r>
          </a:p>
          <a:p>
            <a:pPr lvl="2"/>
            <a:r>
              <a:rPr lang="en-US" altLang="en-US" dirty="0"/>
              <a:t>Blacklisting</a:t>
            </a:r>
          </a:p>
          <a:p>
            <a:pPr lvl="2"/>
            <a:r>
              <a:rPr lang="en-US" altLang="en-US" dirty="0"/>
              <a:t>Firing employees</a:t>
            </a:r>
          </a:p>
          <a:p>
            <a:pPr lvl="2"/>
            <a:r>
              <a:rPr lang="en-US" altLang="en-US" dirty="0"/>
              <a:t>Putting union activists in jail.</a:t>
            </a:r>
          </a:p>
        </p:txBody>
      </p:sp>
      <p:sp>
        <p:nvSpPr>
          <p:cNvPr id="126980" name="AutoShape 4"/>
          <p:cNvSpPr>
            <a:spLocks noChangeArrowheads="1"/>
          </p:cNvSpPr>
          <p:nvPr/>
        </p:nvSpPr>
        <p:spPr bwMode="auto">
          <a:xfrm rot="16200000">
            <a:off x="8500271" y="3729831"/>
            <a:ext cx="1592264" cy="1828799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algn="ctr"/>
            <a:endParaRPr lang="en-US" altLang="en-US" sz="2400"/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 rot="-218596333">
            <a:off x="8051803" y="4460873"/>
            <a:ext cx="248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/>
              <a:t>NO UNIONS!</a:t>
            </a:r>
          </a:p>
        </p:txBody>
      </p:sp>
    </p:spTree>
    <p:extLst>
      <p:ext uri="{BB962C8B-B14F-4D97-AF65-F5344CB8AC3E}">
        <p14:creationId xmlns:p14="http://schemas.microsoft.com/office/powerpoint/2010/main" val="222391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altLang="en-US" sz="2400" dirty="0"/>
              <a:t>After you have read this chapter, you should be able to:</a:t>
            </a:r>
          </a:p>
          <a:p>
            <a:pPr marL="574675" lvl="1" indent="-3397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altLang="en-US" sz="2000" dirty="0"/>
              <a:t>Describe what a union is and explain why employees join unions.</a:t>
            </a:r>
          </a:p>
          <a:p>
            <a:pPr marL="574675" lvl="1" indent="-3397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altLang="en-US" sz="2000" dirty="0"/>
              <a:t>Discuss union membership in the world and in Canada.</a:t>
            </a:r>
          </a:p>
          <a:p>
            <a:pPr marL="574675" lvl="1" indent="-3397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altLang="en-US" sz="2000" dirty="0"/>
              <a:t>Discuss Public Sector unionism</a:t>
            </a:r>
          </a:p>
          <a:p>
            <a:pPr marL="574675" lvl="1" indent="-3397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altLang="en-US" sz="2000" dirty="0"/>
              <a:t>Explain the roles of the federal and provincial governments in </a:t>
            </a:r>
            <a:r>
              <a:rPr lang="en-US" altLang="en-US" sz="2000" dirty="0" err="1"/>
              <a:t>labour</a:t>
            </a:r>
            <a:r>
              <a:rPr lang="en-US" altLang="en-US" sz="2000" dirty="0"/>
              <a:t> relations. </a:t>
            </a:r>
          </a:p>
          <a:p>
            <a:pPr marL="574675" lvl="1" indent="-3397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altLang="en-US" sz="2000" dirty="0"/>
              <a:t>Discuss the stages of the unionization process.</a:t>
            </a:r>
          </a:p>
          <a:p>
            <a:pPr marL="574675" lvl="1" indent="-3397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altLang="en-US" sz="2000" dirty="0"/>
              <a:t>Discuss the impact of unions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638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 descr="Titlebar02"/>
          <p:cNvSpPr>
            <a:spLocks noGrp="1" noChangeArrowheads="1"/>
          </p:cNvSpPr>
          <p:nvPr>
            <p:ph type="title"/>
          </p:nvPr>
        </p:nvSpPr>
        <p:spPr>
          <a:xfrm>
            <a:off x="1970088" y="371475"/>
            <a:ext cx="8229600" cy="966788"/>
          </a:xfrm>
          <a:solidFill>
            <a:srgbClr val="008080"/>
          </a:solidFill>
          <a:ln/>
        </p:spPr>
        <p:txBody>
          <a:bodyPr/>
          <a:lstStyle/>
          <a:p>
            <a:r>
              <a:rPr lang="en-US" alt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Typical Division of HR Responsibilities:  Labour Relations   </a:t>
            </a:r>
            <a:endParaRPr lang="en-US" altLang="en-US" sz="14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8" name="Picture 6" descr="15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0" t="14604" r="902" b="5688"/>
          <a:stretch>
            <a:fillRect/>
          </a:stretch>
        </p:blipFill>
        <p:spPr bwMode="auto">
          <a:xfrm>
            <a:off x="1699724" y="1600201"/>
            <a:ext cx="8957390" cy="362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3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Workers Organize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• </a:t>
            </a:r>
            <a:r>
              <a:rPr lang="en-US" dirty="0"/>
              <a:t>Greater bargaining power</a:t>
            </a:r>
          </a:p>
          <a:p>
            <a:r>
              <a:rPr lang="en-US" dirty="0"/>
              <a:t>• Better terms and conditions of employment</a:t>
            </a:r>
          </a:p>
          <a:p>
            <a:r>
              <a:rPr lang="en-US" dirty="0"/>
              <a:t>• Higher salaries</a:t>
            </a:r>
          </a:p>
          <a:p>
            <a:r>
              <a:rPr lang="en-US" dirty="0"/>
              <a:t>• Improved benefits</a:t>
            </a:r>
          </a:p>
          <a:p>
            <a:r>
              <a:rPr lang="en-US" dirty="0"/>
              <a:t>• Increased job security based on seniority</a:t>
            </a:r>
          </a:p>
          <a:p>
            <a:r>
              <a:rPr lang="en-US" dirty="0"/>
              <a:t>• Grievance procedure to resolve disputes</a:t>
            </a:r>
          </a:p>
          <a:p>
            <a:r>
              <a:rPr lang="en-US" dirty="0"/>
              <a:t>• Assistance of union representatives</a:t>
            </a:r>
          </a:p>
          <a:p>
            <a:r>
              <a:rPr lang="en-US" dirty="0"/>
              <a:t>• Internal assistance: grievances</a:t>
            </a:r>
          </a:p>
          <a:p>
            <a:r>
              <a:rPr lang="en-US" dirty="0"/>
              <a:t>• External assistance: research and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167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descr="Titlebar02"/>
          <p:cNvSpPr>
            <a:spLocks noGrp="1" noChangeArrowheads="1"/>
          </p:cNvSpPr>
          <p:nvPr>
            <p:ph type="title"/>
          </p:nvPr>
        </p:nvSpPr>
        <p:spPr>
          <a:xfrm>
            <a:off x="1970088" y="371475"/>
            <a:ext cx="8229600" cy="477838"/>
          </a:xfrm>
          <a:solidFill>
            <a:srgbClr val="008080"/>
          </a:solidFill>
          <a:ln/>
        </p:spPr>
        <p:txBody>
          <a:bodyPr/>
          <a:lstStyle/>
          <a:p>
            <a:pPr algn="l"/>
            <a:r>
              <a:rPr lang="en-US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Factors Leading to Employee Unionization   </a:t>
            </a:r>
            <a:endParaRPr lang="en-US" altLang="en-US" sz="14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6" y="1174751"/>
            <a:ext cx="7104063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15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en-US"/>
              <a:t>Reasons for Union Membership Decline</a:t>
            </a:r>
          </a:p>
        </p:txBody>
      </p:sp>
      <p:sp>
        <p:nvSpPr>
          <p:cNvPr id="69648" name="Line 16"/>
          <p:cNvSpPr>
            <a:spLocks noChangeShapeType="1"/>
          </p:cNvSpPr>
          <p:nvPr/>
        </p:nvSpPr>
        <p:spPr bwMode="blackWhite">
          <a:xfrm>
            <a:off x="6096000" y="4343401"/>
            <a:ext cx="0" cy="7778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49" name="Line 17"/>
          <p:cNvSpPr>
            <a:spLocks noChangeShapeType="1"/>
          </p:cNvSpPr>
          <p:nvPr/>
        </p:nvSpPr>
        <p:spPr bwMode="blackWhite">
          <a:xfrm rot="-8132954">
            <a:off x="4038600" y="2743200"/>
            <a:ext cx="1295400" cy="15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50" name="Line 18"/>
          <p:cNvSpPr>
            <a:spLocks noChangeShapeType="1"/>
          </p:cNvSpPr>
          <p:nvPr/>
        </p:nvSpPr>
        <p:spPr bwMode="blackWhite">
          <a:xfrm rot="-2727649">
            <a:off x="6896894" y="2794794"/>
            <a:ext cx="11414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51" name="Rectangle 19"/>
          <p:cNvSpPr>
            <a:spLocks noChangeArrowheads="1"/>
          </p:cNvSpPr>
          <p:nvPr/>
        </p:nvSpPr>
        <p:spPr bwMode="blackWhite">
          <a:xfrm>
            <a:off x="4645026" y="4937125"/>
            <a:ext cx="2898775" cy="960438"/>
          </a:xfrm>
          <a:prstGeom prst="rect">
            <a:avLst/>
          </a:prstGeom>
          <a:solidFill>
            <a:srgbClr val="66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Industrial Changes</a:t>
            </a:r>
          </a:p>
        </p:txBody>
      </p:sp>
      <p:sp>
        <p:nvSpPr>
          <p:cNvPr id="69652" name="Rectangle 20"/>
          <p:cNvSpPr>
            <a:spLocks noChangeArrowheads="1"/>
          </p:cNvSpPr>
          <p:nvPr/>
        </p:nvSpPr>
        <p:spPr bwMode="blackWhite">
          <a:xfrm>
            <a:off x="2438401" y="1646239"/>
            <a:ext cx="2898775" cy="960437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Geographic Changes</a:t>
            </a:r>
          </a:p>
        </p:txBody>
      </p:sp>
      <p:sp>
        <p:nvSpPr>
          <p:cNvPr id="69653" name="Rectangle 21"/>
          <p:cNvSpPr>
            <a:spLocks noChangeArrowheads="1"/>
          </p:cNvSpPr>
          <p:nvPr/>
        </p:nvSpPr>
        <p:spPr bwMode="blackWhite">
          <a:xfrm>
            <a:off x="6778626" y="1630364"/>
            <a:ext cx="2898775" cy="9604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Workforce Changes</a:t>
            </a:r>
          </a:p>
        </p:txBody>
      </p:sp>
      <p:sp>
        <p:nvSpPr>
          <p:cNvPr id="69654" name="Oval 22"/>
          <p:cNvSpPr>
            <a:spLocks noChangeArrowheads="1"/>
          </p:cNvSpPr>
          <p:nvPr/>
        </p:nvSpPr>
        <p:spPr bwMode="blackWhite">
          <a:xfrm>
            <a:off x="4794250" y="2971800"/>
            <a:ext cx="2603500" cy="1358900"/>
          </a:xfrm>
          <a:prstGeom prst="ellipse">
            <a:avLst/>
          </a:prstGeom>
          <a:solidFill>
            <a:srgbClr val="6666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Declining Union Membership</a:t>
            </a:r>
          </a:p>
        </p:txBody>
      </p:sp>
    </p:spTree>
    <p:extLst>
      <p:ext uri="{BB962C8B-B14F-4D97-AF65-F5344CB8AC3E}">
        <p14:creationId xmlns:p14="http://schemas.microsoft.com/office/powerpoint/2010/main" val="26587352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8" grpId="0" animBg="1"/>
      <p:bldP spid="69649" grpId="0" animBg="1"/>
      <p:bldP spid="69650" grpId="0" animBg="1"/>
      <p:bldP spid="69651" grpId="0" animBg="1" autoUpdateAnimBg="0"/>
      <p:bldP spid="69652" grpId="0" animBg="1" autoUpdateAnimBg="0"/>
      <p:bldP spid="69653" grpId="0" animBg="1" autoUpdateAnimBg="0"/>
      <p:bldP spid="69654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5" name="Rectangle 9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altLang="en-US"/>
              <a:t>Union Targets for Membership Growth</a:t>
            </a:r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4114800" y="1524000"/>
            <a:ext cx="5943600" cy="4419600"/>
            <a:chOff x="1632" y="960"/>
            <a:chExt cx="3744" cy="2784"/>
          </a:xfrm>
        </p:grpSpPr>
        <p:sp>
          <p:nvSpPr>
            <p:cNvPr id="34820" name="Rectangle 4"/>
            <p:cNvSpPr>
              <a:spLocks noChangeArrowheads="1"/>
            </p:cNvSpPr>
            <p:nvPr/>
          </p:nvSpPr>
          <p:spPr bwMode="blackWhite">
            <a:xfrm>
              <a:off x="1632" y="960"/>
              <a:ext cx="2016" cy="720"/>
            </a:xfrm>
            <a:prstGeom prst="rect">
              <a:avLst/>
            </a:prstGeom>
            <a:solidFill>
              <a:srgbClr val="6666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Professional</a:t>
              </a:r>
              <a:b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Workers</a:t>
              </a:r>
            </a:p>
          </p:txBody>
        </p:sp>
        <p:sp>
          <p:nvSpPr>
            <p:cNvPr id="34821" name="Rectangle 5"/>
            <p:cNvSpPr>
              <a:spLocks noChangeArrowheads="1"/>
            </p:cNvSpPr>
            <p:nvPr/>
          </p:nvSpPr>
          <p:spPr bwMode="blackWhite">
            <a:xfrm>
              <a:off x="3408" y="2064"/>
              <a:ext cx="1968" cy="720"/>
            </a:xfrm>
            <a:prstGeom prst="rect">
              <a:avLst/>
            </a:prstGeom>
            <a:solidFill>
              <a:srgbClr val="6666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Contingent and</a:t>
              </a:r>
              <a:b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Part-Time Workers</a:t>
              </a:r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blackWhite">
            <a:xfrm>
              <a:off x="1632" y="3100"/>
              <a:ext cx="2016" cy="644"/>
            </a:xfrm>
            <a:prstGeom prst="rect">
              <a:avLst/>
            </a:prstGeom>
            <a:solidFill>
              <a:srgbClr val="6666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Low-Skill</a:t>
              </a:r>
              <a:b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alt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Workers</a:t>
              </a:r>
            </a:p>
          </p:txBody>
        </p:sp>
      </p:grpSp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3276600" y="2551114"/>
          <a:ext cx="3733800" cy="2554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lip" r:id="rId4" imgW="6773760" imgH="4128840" progId="MS_ClipArt_Gallery.5">
                  <p:embed/>
                </p:oleObj>
              </mc:Choice>
              <mc:Fallback>
                <p:oleObj name="Clip" r:id="rId4" imgW="6773760" imgH="412884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3276600" y="2551114"/>
                        <a:ext cx="3733800" cy="2554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4" name="Text Box 8"/>
          <p:cNvSpPr txBox="1">
            <a:spLocks noChangeArrowheads="1"/>
          </p:cNvSpPr>
          <p:nvPr/>
        </p:nvSpPr>
        <p:spPr bwMode="blackWhite">
          <a:xfrm>
            <a:off x="2133600" y="3200400"/>
            <a:ext cx="2438400" cy="114300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Union Organizing</a:t>
            </a:r>
          </a:p>
        </p:txBody>
      </p:sp>
    </p:spTree>
    <p:extLst>
      <p:ext uri="{BB962C8B-B14F-4D97-AF65-F5344CB8AC3E}">
        <p14:creationId xmlns:p14="http://schemas.microsoft.com/office/powerpoint/2010/main" val="14226652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Union Membership in Canada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1981201" y="1189038"/>
            <a:ext cx="8412163" cy="4800600"/>
          </a:xfrm>
        </p:spPr>
        <p:txBody>
          <a:bodyPr>
            <a:normAutofit/>
          </a:bodyPr>
          <a:lstStyle/>
          <a:p>
            <a:r>
              <a:rPr lang="en-US" altLang="en-US"/>
              <a:t>Public Sector Unionism</a:t>
            </a:r>
          </a:p>
          <a:p>
            <a:pPr lvl="1"/>
            <a:r>
              <a:rPr lang="en-US" altLang="en-US"/>
              <a:t>Most highly unionized segment of Canadian workforce</a:t>
            </a:r>
          </a:p>
          <a:p>
            <a:pPr lvl="1"/>
            <a:r>
              <a:rPr lang="en-US" altLang="en-US"/>
              <a:t>Three largest unions represent all public sector workers</a:t>
            </a:r>
          </a:p>
          <a:p>
            <a:pPr lvl="2"/>
            <a:r>
              <a:rPr lang="en-US" altLang="en-US"/>
              <a:t>Public Service Alliance of Canada PSCA (Federal employees)</a:t>
            </a:r>
          </a:p>
          <a:p>
            <a:pPr lvl="2"/>
            <a:r>
              <a:rPr lang="en-US" altLang="en-US"/>
              <a:t>National Union of Provincial Government Employees (NUPGE)</a:t>
            </a:r>
          </a:p>
          <a:p>
            <a:pPr lvl="2"/>
            <a:r>
              <a:rPr lang="en-US" altLang="en-US"/>
              <a:t>Canadian Union of Public Employees (CUPE)</a:t>
            </a:r>
          </a:p>
          <a:p>
            <a:pPr lvl="1"/>
            <a:r>
              <a:rPr lang="en-US" altLang="en-US"/>
              <a:t>Teachers, nurses, social workers, professors and others in government-related jobs are also increasingly unionized</a:t>
            </a:r>
          </a:p>
        </p:txBody>
      </p:sp>
    </p:spTree>
    <p:extLst>
      <p:ext uri="{BB962C8B-B14F-4D97-AF65-F5344CB8AC3E}">
        <p14:creationId xmlns:p14="http://schemas.microsoft.com/office/powerpoint/2010/main" val="123613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Public Sector Unions</a:t>
            </a:r>
          </a:p>
        </p:txBody>
      </p:sp>
      <p:sp>
        <p:nvSpPr>
          <p:cNvPr id="125957" name="AutoShape 5"/>
          <p:cNvSpPr>
            <a:spLocks noChangeArrowheads="1"/>
          </p:cNvSpPr>
          <p:nvPr/>
        </p:nvSpPr>
        <p:spPr bwMode="auto">
          <a:xfrm>
            <a:off x="4633913" y="2424114"/>
            <a:ext cx="3016250" cy="2193925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1400"/>
          </a:p>
          <a:p>
            <a:pPr algn="ctr"/>
            <a:endParaRPr lang="en-US" altLang="en-US" sz="1400"/>
          </a:p>
          <a:p>
            <a:pPr algn="ctr"/>
            <a:r>
              <a:rPr lang="en-US" altLang="en-US" sz="1400">
                <a:solidFill>
                  <a:srgbClr val="663300"/>
                </a:solidFill>
              </a:rPr>
              <a:t>Alternative </a:t>
            </a:r>
          </a:p>
          <a:p>
            <a:pPr algn="ctr"/>
            <a:r>
              <a:rPr lang="en-US" altLang="en-US" sz="1400">
                <a:solidFill>
                  <a:srgbClr val="663300"/>
                </a:solidFill>
              </a:rPr>
              <a:t>Ways to resolve</a:t>
            </a:r>
          </a:p>
          <a:p>
            <a:pPr algn="ctr"/>
            <a:r>
              <a:rPr lang="en-US" altLang="en-US" sz="1400">
                <a:solidFill>
                  <a:srgbClr val="663300"/>
                </a:solidFill>
              </a:rPr>
              <a:t>Impasses</a:t>
            </a:r>
          </a:p>
          <a:p>
            <a:pPr algn="ctr"/>
            <a:r>
              <a:rPr lang="en-US" altLang="en-US" sz="1400">
                <a:solidFill>
                  <a:srgbClr val="663300"/>
                </a:solidFill>
              </a:rPr>
              <a:t>for Public Sector </a:t>
            </a:r>
          </a:p>
          <a:p>
            <a:pPr algn="ctr"/>
            <a:r>
              <a:rPr lang="en-US" altLang="en-US" sz="1400">
                <a:solidFill>
                  <a:srgbClr val="663300"/>
                </a:solidFill>
              </a:rPr>
              <a:t>Employees</a:t>
            </a:r>
          </a:p>
          <a:p>
            <a:pPr algn="ctr"/>
            <a:endParaRPr lang="en-US" altLang="en-US" sz="1400">
              <a:solidFill>
                <a:srgbClr val="663300"/>
              </a:solidFill>
            </a:endParaRPr>
          </a:p>
          <a:p>
            <a:pPr algn="ctr"/>
            <a:endParaRPr lang="en-US" altLang="en-US" sz="1400">
              <a:solidFill>
                <a:srgbClr val="663300"/>
              </a:solidFill>
            </a:endParaRPr>
          </a:p>
        </p:txBody>
      </p:sp>
      <p:sp>
        <p:nvSpPr>
          <p:cNvPr id="125958" name="AutoShape 6"/>
          <p:cNvSpPr>
            <a:spLocks noChangeArrowheads="1"/>
          </p:cNvSpPr>
          <p:nvPr/>
        </p:nvSpPr>
        <p:spPr bwMode="auto">
          <a:xfrm>
            <a:off x="4724400" y="1325564"/>
            <a:ext cx="2743200" cy="100647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600">
                <a:solidFill>
                  <a:srgbClr val="663300"/>
                </a:solidFill>
              </a:rPr>
              <a:t>No-Strike, Interest </a:t>
            </a:r>
          </a:p>
          <a:p>
            <a:pPr algn="ctr"/>
            <a:r>
              <a:rPr lang="en-US" altLang="en-US" sz="1600">
                <a:solidFill>
                  <a:srgbClr val="663300"/>
                </a:solidFill>
              </a:rPr>
              <a:t>Arbitration Model</a:t>
            </a:r>
          </a:p>
        </p:txBody>
      </p:sp>
      <p:sp>
        <p:nvSpPr>
          <p:cNvPr id="125960" name="AutoShape 8"/>
          <p:cNvSpPr>
            <a:spLocks noChangeArrowheads="1"/>
          </p:cNvSpPr>
          <p:nvPr/>
        </p:nvSpPr>
        <p:spPr bwMode="auto">
          <a:xfrm>
            <a:off x="4724400" y="4708526"/>
            <a:ext cx="2743200" cy="100647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600">
                <a:solidFill>
                  <a:srgbClr val="663300"/>
                </a:solidFill>
              </a:rPr>
              <a:t>Designated or Controlled </a:t>
            </a:r>
          </a:p>
          <a:p>
            <a:pPr algn="ctr"/>
            <a:r>
              <a:rPr lang="en-US" altLang="en-US" sz="1600">
                <a:solidFill>
                  <a:srgbClr val="663300"/>
                </a:solidFill>
              </a:rPr>
              <a:t>Strike Model</a:t>
            </a:r>
          </a:p>
        </p:txBody>
      </p:sp>
      <p:sp>
        <p:nvSpPr>
          <p:cNvPr id="125964" name="AutoShape 12"/>
          <p:cNvSpPr>
            <a:spLocks noChangeArrowheads="1"/>
          </p:cNvSpPr>
          <p:nvPr/>
        </p:nvSpPr>
        <p:spPr bwMode="auto">
          <a:xfrm>
            <a:off x="2071689" y="2971801"/>
            <a:ext cx="2560637" cy="100647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600">
                <a:solidFill>
                  <a:srgbClr val="663300"/>
                </a:solidFill>
              </a:rPr>
              <a:t>Back to Work Legislation</a:t>
            </a:r>
          </a:p>
        </p:txBody>
      </p:sp>
      <p:sp>
        <p:nvSpPr>
          <p:cNvPr id="125965" name="AutoShape 13"/>
          <p:cNvSpPr>
            <a:spLocks noChangeArrowheads="1"/>
          </p:cNvSpPr>
          <p:nvPr/>
        </p:nvSpPr>
        <p:spPr bwMode="auto">
          <a:xfrm>
            <a:off x="7650163" y="2971801"/>
            <a:ext cx="2468562" cy="100647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600">
                <a:solidFill>
                  <a:srgbClr val="663300"/>
                </a:solidFill>
              </a:rPr>
              <a:t>Unrestricted</a:t>
            </a:r>
          </a:p>
          <a:p>
            <a:pPr algn="ctr"/>
            <a:r>
              <a:rPr lang="en-US" altLang="en-US" sz="1600">
                <a:solidFill>
                  <a:srgbClr val="663300"/>
                </a:solidFill>
              </a:rPr>
              <a:t> Right-to- Strike Model</a:t>
            </a:r>
          </a:p>
        </p:txBody>
      </p:sp>
    </p:spTree>
    <p:extLst>
      <p:ext uri="{BB962C8B-B14F-4D97-AF65-F5344CB8AC3E}">
        <p14:creationId xmlns:p14="http://schemas.microsoft.com/office/powerpoint/2010/main" val="240553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Nature of Unions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Union</a:t>
            </a:r>
          </a:p>
          <a:p>
            <a:pPr lvl="1"/>
            <a:r>
              <a:rPr lang="en-US" altLang="en-US"/>
              <a:t>A formal association of workers that promotes the interests of its members through collective action.</a:t>
            </a:r>
          </a:p>
          <a:p>
            <a:r>
              <a:rPr lang="en-US" altLang="en-US"/>
              <a:t>Why Employees Unionize</a:t>
            </a:r>
          </a:p>
          <a:p>
            <a:pPr lvl="1"/>
            <a:r>
              <a:rPr lang="en-US" altLang="en-US"/>
              <a:t>They are dissatisfied with how they are treated by their employers.</a:t>
            </a:r>
          </a:p>
          <a:p>
            <a:pPr lvl="1"/>
            <a:r>
              <a:rPr lang="en-US" altLang="en-US"/>
              <a:t>They believe that unions can improve their work situations.</a:t>
            </a:r>
          </a:p>
        </p:txBody>
      </p:sp>
      <p:pic>
        <p:nvPicPr>
          <p:cNvPr id="27654" name="Picture 6" descr="LearnObjIcon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775" y="5622925"/>
            <a:ext cx="1435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69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3800"/>
              <a:t>United Nations: Universal Declaration of </a:t>
            </a:r>
            <a:br>
              <a:rPr lang="en-US" altLang="en-US" sz="3800"/>
            </a:br>
            <a:r>
              <a:rPr lang="en-US" altLang="en-US" sz="3800"/>
              <a:t>Human Rights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/>
              <a:t>Article 23 (4): Everyone has the right to form and to join trade unions for the protection of his [or her] interests.</a:t>
            </a:r>
            <a:r>
              <a:rPr lang="en-US" altLang="en-US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mtClean="0">
                <a:hlinkClick r:id="rId2"/>
              </a:rPr>
              <a:t>http://www.un.org/en/documents/udhr/</a:t>
            </a:r>
            <a:endParaRPr lang="en-US" altLang="en-US" smtClean="0"/>
          </a:p>
          <a:p>
            <a:pPr>
              <a:buFont typeface="Wingdings" pitchFamily="2" charset="2"/>
              <a:buNone/>
            </a:pPr>
            <a:endParaRPr lang="en-US" altLang="en-US" sz="4300"/>
          </a:p>
          <a:p>
            <a:pPr>
              <a:buFont typeface="Wingdings" pitchFamily="2" charset="2"/>
              <a:buNone/>
            </a:pPr>
            <a:endParaRPr lang="en-US" altLang="en-US" sz="4300"/>
          </a:p>
          <a:p>
            <a:endParaRPr lang="en-US" altLang="en-US" sz="4300"/>
          </a:p>
        </p:txBody>
      </p:sp>
    </p:spTree>
    <p:extLst>
      <p:ext uri="{BB962C8B-B14F-4D97-AF65-F5344CB8AC3E}">
        <p14:creationId xmlns:p14="http://schemas.microsoft.com/office/powerpoint/2010/main" val="4496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 descr="Titlebar02"/>
          <p:cNvSpPr>
            <a:spLocks noGrp="1" noChangeArrowheads="1"/>
          </p:cNvSpPr>
          <p:nvPr>
            <p:ph type="title"/>
          </p:nvPr>
        </p:nvSpPr>
        <p:spPr>
          <a:xfrm>
            <a:off x="1970088" y="274638"/>
            <a:ext cx="8229600" cy="842962"/>
          </a:xfrm>
          <a:solidFill>
            <a:srgbClr val="008080"/>
          </a:solidFill>
          <a:ln/>
        </p:spPr>
        <p:txBody>
          <a:bodyPr/>
          <a:lstStyle/>
          <a:p>
            <a:r>
              <a:rPr lang="en-US" altLang="en-US" sz="24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Union Membership as a Percentage of the Workforce for Selected Countries   </a:t>
            </a:r>
            <a:r>
              <a:rPr lang="en-US" altLang="en-US" sz="14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Fig. 15-3</a:t>
            </a:r>
          </a:p>
        </p:txBody>
      </p:sp>
      <p:pic>
        <p:nvPicPr>
          <p:cNvPr id="24583" name="Picture 7" descr="15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5" t="11456" r="655"/>
          <a:stretch>
            <a:fillRect/>
          </a:stretch>
        </p:blipFill>
        <p:spPr bwMode="auto">
          <a:xfrm>
            <a:off x="2895601" y="1508126"/>
            <a:ext cx="6308725" cy="448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88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 descr="Titlebar0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Unions in Canada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2250" indent="-222250">
              <a:spcBef>
                <a:spcPct val="40000"/>
              </a:spcBef>
            </a:pPr>
            <a:r>
              <a:rPr lang="en-US" altLang="en-US"/>
              <a:t>Union Movement Emphases:</a:t>
            </a:r>
          </a:p>
          <a:p>
            <a:pPr marL="566738" lvl="1" indent="-222250">
              <a:spcBef>
                <a:spcPct val="40000"/>
              </a:spcBef>
            </a:pPr>
            <a:r>
              <a:rPr lang="en-US" altLang="en-US"/>
              <a:t>Focused on “bread-and-butter” economic issues</a:t>
            </a:r>
            <a:r>
              <a:rPr lang="en-US" altLang="en-US">
                <a:cs typeface="Tahoma" pitchFamily="34" charset="0"/>
              </a:rPr>
              <a:t>—wages, benefits, job security, and working conditions.</a:t>
            </a:r>
            <a:endParaRPr lang="en-US" altLang="en-US"/>
          </a:p>
          <a:p>
            <a:pPr marL="566738" lvl="1" indent="-222250">
              <a:spcBef>
                <a:spcPct val="40000"/>
              </a:spcBef>
            </a:pPr>
            <a:r>
              <a:rPr lang="en-US" altLang="en-US"/>
              <a:t>Organized by kind of job and employer.</a:t>
            </a:r>
          </a:p>
          <a:p>
            <a:pPr marL="566738" lvl="1" indent="-222250">
              <a:spcBef>
                <a:spcPct val="40000"/>
              </a:spcBef>
            </a:pPr>
            <a:r>
              <a:rPr lang="en-US" altLang="en-US"/>
              <a:t>Seek multi-year collective agreements on economic issues as “contracts.”</a:t>
            </a:r>
          </a:p>
          <a:p>
            <a:pPr marL="566738" lvl="1" indent="-222250">
              <a:spcBef>
                <a:spcPct val="40000"/>
              </a:spcBef>
            </a:pPr>
            <a:r>
              <a:rPr lang="en-US" altLang="en-US"/>
              <a:t>Maintain competitive relations with management.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5240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15</a:t>
            </a:r>
            <a:r>
              <a:rPr lang="en-US" altLang="en-US">
                <a:cs typeface="Arial" pitchFamily="34" charset="0"/>
              </a:rPr>
              <a:t>–</a:t>
            </a:r>
            <a:fld id="{99B6AC4B-8C51-4420-899A-0AF0722AD768}" type="slidenum">
              <a:rPr lang="en-US" altLang="en-US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7881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395510"/>
            <a:ext cx="8911687" cy="12808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800" dirty="0"/>
              <a:t>Rise of Institutionalized </a:t>
            </a:r>
            <a:br>
              <a:rPr lang="en-US" altLang="en-US" sz="3800" dirty="0"/>
            </a:br>
            <a:r>
              <a:rPr lang="en-US" altLang="en-US" sz="3800" dirty="0"/>
              <a:t>Collective Bargaining in the Private Sector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676400"/>
            <a:ext cx="77724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CA" altLang="en-US" sz="24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CA" altLang="en-US" sz="2400" dirty="0"/>
              <a:t>1944 Privy Council Order PC 1003: </a:t>
            </a:r>
          </a:p>
          <a:p>
            <a:pPr eaLnBrk="1" hangingPunct="1">
              <a:lnSpc>
                <a:spcPct val="80000"/>
              </a:lnSpc>
            </a:pPr>
            <a:r>
              <a:rPr lang="en-CA" altLang="en-US" sz="2400" dirty="0"/>
              <a:t>established a process to allow workers to certify a union, </a:t>
            </a:r>
          </a:p>
          <a:p>
            <a:pPr eaLnBrk="1" hangingPunct="1">
              <a:lnSpc>
                <a:spcPct val="80000"/>
              </a:lnSpc>
            </a:pPr>
            <a:r>
              <a:rPr lang="en-CA" altLang="en-US" sz="2400" dirty="0"/>
              <a:t>once a union was certified the employer was obligated to recognize the union, </a:t>
            </a:r>
          </a:p>
          <a:p>
            <a:pPr eaLnBrk="1" hangingPunct="1">
              <a:lnSpc>
                <a:spcPct val="80000"/>
              </a:lnSpc>
            </a:pPr>
            <a:r>
              <a:rPr lang="en-CA" altLang="en-US" sz="2400" dirty="0"/>
              <a:t>it also established grievance-arbitration procedures which involves a mechanism for the resolution of grievances without resort to strike action; </a:t>
            </a:r>
          </a:p>
          <a:p>
            <a:pPr eaLnBrk="1" hangingPunct="1">
              <a:lnSpc>
                <a:spcPct val="80000"/>
              </a:lnSpc>
            </a:pPr>
            <a:r>
              <a:rPr lang="en-CA" altLang="en-US" sz="2400" dirty="0"/>
              <a:t>banned strikes during the life of a collective agreement, banning sympathy or solidarity strikes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340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2" name="Rectangle 8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CA" altLang="en-US" sz="2800"/>
              <a:t>The Development of </a:t>
            </a:r>
            <a:br>
              <a:rPr lang="en-CA" altLang="en-US" sz="2800"/>
            </a:br>
            <a:r>
              <a:rPr lang="en-CA" altLang="en-US" sz="2800"/>
              <a:t>Canadian Labour Unions</a:t>
            </a:r>
          </a:p>
        </p:txBody>
      </p:sp>
      <p:sp>
        <p:nvSpPr>
          <p:cNvPr id="154633" name="Rectangle 9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CA" altLang="en-US" sz="2000"/>
              <a:t>1827-1870:  small unions of crafts people emerged </a:t>
            </a:r>
          </a:p>
          <a:p>
            <a:pPr>
              <a:lnSpc>
                <a:spcPct val="120000"/>
              </a:lnSpc>
            </a:pPr>
            <a:r>
              <a:rPr lang="en-CA" altLang="en-US" sz="2000"/>
              <a:t>1873:  national labour organization formed - </a:t>
            </a:r>
            <a:r>
              <a:rPr lang="en-CA" altLang="en-US" sz="2000">
                <a:latin typeface="TradeGothic-BoldCondTwenty"/>
              </a:rPr>
              <a:t>“</a:t>
            </a:r>
            <a:r>
              <a:rPr lang="en-CA" altLang="en-US" sz="2000"/>
              <a:t>Canadian Labour Union</a:t>
            </a:r>
            <a:r>
              <a:rPr lang="en-CA" altLang="en-US" sz="2000">
                <a:latin typeface="TradeGothic-BoldCondTwenty"/>
              </a:rPr>
              <a:t>”</a:t>
            </a:r>
            <a:endParaRPr lang="en-CA" altLang="en-US" sz="2000"/>
          </a:p>
          <a:p>
            <a:pPr>
              <a:lnSpc>
                <a:spcPct val="120000"/>
              </a:lnSpc>
            </a:pPr>
            <a:r>
              <a:rPr lang="en-CA" altLang="en-US" sz="2000"/>
              <a:t>1886: Canadian Trades and Labour Congress (TLC)</a:t>
            </a:r>
          </a:p>
          <a:p>
            <a:pPr>
              <a:lnSpc>
                <a:spcPct val="120000"/>
              </a:lnSpc>
            </a:pPr>
            <a:r>
              <a:rPr lang="en-CA" altLang="en-US" sz="2000"/>
              <a:t>1908: Canadian Federation of Labour (CFL)</a:t>
            </a:r>
          </a:p>
          <a:p>
            <a:pPr>
              <a:lnSpc>
                <a:spcPct val="120000"/>
              </a:lnSpc>
            </a:pPr>
            <a:r>
              <a:rPr lang="en-CA" altLang="en-US" sz="2000"/>
              <a:t>1940: Canadian Congress of Labour (CCL)</a:t>
            </a:r>
          </a:p>
          <a:p>
            <a:pPr>
              <a:lnSpc>
                <a:spcPct val="120000"/>
              </a:lnSpc>
            </a:pPr>
            <a:r>
              <a:rPr lang="en-CA" altLang="en-US" sz="2000"/>
              <a:t>1956: Canadian Labour Congress (CLC)</a:t>
            </a:r>
          </a:p>
          <a:p>
            <a:pPr lvl="1">
              <a:lnSpc>
                <a:spcPct val="120000"/>
              </a:lnSpc>
            </a:pPr>
            <a:r>
              <a:rPr lang="en-CA" altLang="en-US" sz="1800"/>
              <a:t>80% of all unionized workers (merger of CCL &amp; TLC)</a:t>
            </a:r>
          </a:p>
          <a:p>
            <a:pPr>
              <a:lnSpc>
                <a:spcPct val="120000"/>
              </a:lnSpc>
            </a:pPr>
            <a:r>
              <a:rPr lang="en-CA" altLang="en-US" sz="2000"/>
              <a:t>1985: United Auto Workers of Canada (UAWC)</a:t>
            </a:r>
          </a:p>
        </p:txBody>
      </p:sp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4629" name="Rectangle 5"/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400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Public Sector Unionization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CA" altLang="en-US" sz="2000"/>
              <a:t>Late 60s also saw the beginning of the unionization of the public sector.</a:t>
            </a:r>
          </a:p>
          <a:p>
            <a:pPr eaLnBrk="1" hangingPunct="1"/>
            <a:r>
              <a:rPr lang="en-US" altLang="en-US" sz="2000"/>
              <a:t>Provincial: Quebec grants collective bargaining rights to public sector workers, 1965. Remaining provinces do likewise from 1968-1978.</a:t>
            </a:r>
            <a:endParaRPr lang="en-CA" altLang="en-US" sz="2000"/>
          </a:p>
          <a:p>
            <a:pPr eaLnBrk="1" hangingPunct="1"/>
            <a:r>
              <a:rPr lang="en-CA" altLang="en-US" sz="2000"/>
              <a:t>Federal: Public Service Staff Relations Act, 1967</a:t>
            </a:r>
          </a:p>
          <a:p>
            <a:pPr eaLnBrk="1" hangingPunct="1"/>
            <a:r>
              <a:rPr lang="en-CA" altLang="en-US" sz="2000"/>
              <a:t>Restrictions on issues that can be negotiated - “Excluded are all matters respecting the organization of the public service, the assignment of duties, the classification of positions, and job evaluation” (Johnson, 2011: 369).</a:t>
            </a:r>
          </a:p>
          <a:p>
            <a:pPr eaLnBrk="1" hangingPunct="1"/>
            <a:r>
              <a:rPr lang="en-CA" altLang="en-US" sz="2000"/>
              <a:t>“estimated that public sector union membership increased from approximately 183,000 members in 1961 to 1.5 million members in 1981” (Rose, 2007: 185). </a:t>
            </a:r>
          </a:p>
        </p:txBody>
      </p:sp>
    </p:spTree>
    <p:extLst>
      <p:ext uri="{BB962C8B-B14F-4D97-AF65-F5344CB8AC3E}">
        <p14:creationId xmlns:p14="http://schemas.microsoft.com/office/powerpoint/2010/main" val="385148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</TotalTime>
  <Words>1255</Words>
  <Application>Microsoft Office PowerPoint</Application>
  <PresentationFormat>Widescreen</PresentationFormat>
  <Paragraphs>221</Paragraphs>
  <Slides>26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Century Gothic</vt:lpstr>
      <vt:lpstr>Tahoma</vt:lpstr>
      <vt:lpstr>Times New Roman</vt:lpstr>
      <vt:lpstr>TradeGothic-BoldCondTwenty</vt:lpstr>
      <vt:lpstr>Webdings</vt:lpstr>
      <vt:lpstr>Wingdings</vt:lpstr>
      <vt:lpstr>Wingdings 3</vt:lpstr>
      <vt:lpstr>Wisp</vt:lpstr>
      <vt:lpstr>Clip</vt:lpstr>
      <vt:lpstr> LW1210 – Labour Law in Canada</vt:lpstr>
      <vt:lpstr>Overview</vt:lpstr>
      <vt:lpstr>Nature of Unions</vt:lpstr>
      <vt:lpstr>United Nations: Universal Declaration of  Human Rights</vt:lpstr>
      <vt:lpstr>Union Membership as a Percentage of the Workforce for Selected Countries   Fig. 15-3</vt:lpstr>
      <vt:lpstr>Unions in Canada</vt:lpstr>
      <vt:lpstr>Rise of Institutionalized  Collective Bargaining in the Private Sector</vt:lpstr>
      <vt:lpstr>The Development of  Canadian Labour Unions</vt:lpstr>
      <vt:lpstr>Public Sector Unionization</vt:lpstr>
      <vt:lpstr>Trends in Union Membership</vt:lpstr>
      <vt:lpstr>Unionism Today</vt:lpstr>
      <vt:lpstr>Labour Movement Today</vt:lpstr>
      <vt:lpstr>The Growth of Social Programs</vt:lpstr>
      <vt:lpstr>The Legal Environment for  Unions in Canada</vt:lpstr>
      <vt:lpstr>Canadian Labour Code </vt:lpstr>
      <vt:lpstr>Canada Industrial Relations Regulations</vt:lpstr>
      <vt:lpstr>Provincial Labour Legislation</vt:lpstr>
      <vt:lpstr>Union Membership in Canada</vt:lpstr>
      <vt:lpstr>Industrial Relations in Canada</vt:lpstr>
      <vt:lpstr>Typical Division of HR Responsibilities:  Labour Relations   </vt:lpstr>
      <vt:lpstr>Why Workers Organize </vt:lpstr>
      <vt:lpstr>Factors Leading to Employee Unionization   </vt:lpstr>
      <vt:lpstr>Reasons for Union Membership Decline</vt:lpstr>
      <vt:lpstr>Union Targets for Membership Growth</vt:lpstr>
      <vt:lpstr>Union Membership in Canada</vt:lpstr>
      <vt:lpstr>Public Sector Unions</vt:lpstr>
    </vt:vector>
  </TitlesOfParts>
  <Company>College of the North Atlantic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LW1210 – Labour Law in Canada</dc:title>
  <dc:creator>Tilley, Paul (C'ville)</dc:creator>
  <cp:lastModifiedBy>Tilley, Paul (C'ville)</cp:lastModifiedBy>
  <cp:revision>2</cp:revision>
  <dcterms:created xsi:type="dcterms:W3CDTF">2015-02-19T17:29:25Z</dcterms:created>
  <dcterms:modified xsi:type="dcterms:W3CDTF">2015-02-19T17:45:49Z</dcterms:modified>
</cp:coreProperties>
</file>